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93E3D6-A3D1-4FE8-B100-1772B31EF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604131D-9203-44F4-A6FD-A892E501C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70425B-531B-4DD9-A24A-640DFA1C4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AF3D33-3CEC-46C8-AF5C-754F2FCB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6E77C2-8FBA-4462-A3AB-ED30F32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828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28BA8E-38B3-4179-87EB-FD615FA8B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5DBE750-A14F-4297-8210-AD2BE3D5F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FEEA9D-C9F7-4140-8149-2AC76A0CE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20C354-3EA5-4070-BF57-34D716F72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FBB79C-7E9B-4A23-A023-12538BAA2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722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A405623-D041-4755-BB0A-5038A2F118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DCCEDF9-A76F-4663-AAF2-C12339DB1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E0AD95-2B3F-4128-8A9D-5D9B78A0D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BFDBFD7-56AE-4A0E-A218-203DE3634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23F84E-0915-4F73-BDDE-950620591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413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503674-A2CD-445A-A1ED-7F91D3AA9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28D4D8-7DD5-4FB4-92F0-08F9D8B7F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53614C-6CF3-4C67-AA44-79E6B75E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83C57B-346B-4B5F-A228-4A6D6CD0C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3AC2E3-4BA9-4842-B829-B548563D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908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BA22FE-22A4-491A-A24A-524167BE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D04A6A-1257-463F-A623-17386527E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3A4630-7527-44C7-AF6B-BBFEBAE24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1CC6A9-6EBE-417C-AF8D-1AEA177F1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2F9CEB-C449-48F4-8399-007F71B9E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11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DCD9D7-282F-482B-972A-51C7BE7E7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AB0246-EF46-423E-9776-F13930D74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BC5D67A-89DA-4863-B6C1-553F113AF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E06300-1D5E-4C65-9EC7-3F211E459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0C645B-2132-4306-A67F-501DB195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8D870B-AFFA-4FD2-93D4-AE3E3C75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384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FA33F5-FEAA-4DF7-86C4-4516F4F44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218569-AFB3-4394-A482-5B3D95956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90572CF-D9E3-4415-BE0F-791C7414A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51EC681-24B8-4F7C-8350-08E2BD412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38428DA-AE80-4F21-A133-3AEACB953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9D33A24-2C72-4F69-B93C-7C7AF9D8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FC746EF-35B4-4E7E-BD3A-E7C19BB5D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70A5CB5-5BCE-45BB-882E-3C9F7AA6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528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42CF74-7D79-4724-B68A-F84047076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75BF903-19D6-45A0-8FD9-07A781A7B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E552445-96D4-4BCC-ADEF-9461EB89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95A0CFB-59F4-4023-9959-9833BAF9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234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77C0EDC-EC8E-4D2E-9FA2-B5683575A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A7E164D-3C5F-4CDF-8441-3894A3126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2FA6105-FA8E-44C4-A964-E72C0956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427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AF79FC-7D82-4809-8402-FA034DA6E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F06B33-D242-490B-A93B-6607D6886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901E196-4F68-4864-B715-E118DA59F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A4B2F9-A3B9-4581-8AFB-10357403D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12F068A-E6D4-4648-979B-F14C8BEF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BA8736A-D92F-4718-994B-37198217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435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F03D3A-5087-4C39-B41F-20217304F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4653CE5-A2F4-4BE9-B03F-C8533474A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5DE77D-796D-4DA8-892E-3365DAF7C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51C854-E516-44A0-AE64-991CED9F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D9B90A-B945-4CD2-8FF2-66A448A3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BD7EB97-4561-4722-8D92-4805DC369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793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9000"/>
            <a:lum/>
          </a:blip>
          <a:srcRect/>
          <a:stretch>
            <a:fillRect t="-7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B9E80A8-C3EC-4B1F-A08D-4B050E918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C262F5-59EA-4D90-99C8-DE3525C19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CABDA6-4349-432A-8847-217581EF0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C459F-A50E-4607-97A0-D906B907FA1C}" type="datetimeFigureOut">
              <a:rPr lang="ar-SA" smtClean="0"/>
              <a:t>11/06/42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3A0D04-23BB-4E8D-AEF3-4104BF640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C1B8FF-904A-4802-8EFF-E16D745D9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33AC5-8128-48ED-AE79-0B2F58EC8E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409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5F515CF5-EC5D-458A-846F-E8BEF4EC99E9}"/>
              </a:ext>
            </a:extLst>
          </p:cNvPr>
          <p:cNvSpPr txBox="1"/>
          <p:nvPr/>
        </p:nvSpPr>
        <p:spPr>
          <a:xfrm>
            <a:off x="3476625" y="2424380"/>
            <a:ext cx="523875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000" dirty="0">
                <a:solidFill>
                  <a:schemeClr val="accent6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مشروع السلة الرمضانية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849BE77-DA7C-4CF8-8224-32276F961F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LightScree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775" y="3376881"/>
            <a:ext cx="1943016" cy="1752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84B2653-5700-4119-91B5-2F4398313C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032" y="0"/>
            <a:ext cx="2877936" cy="27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19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5F380202-59DE-4847-9D4E-763396ACB8A2}"/>
              </a:ext>
            </a:extLst>
          </p:cNvPr>
          <p:cNvSpPr/>
          <p:nvPr/>
        </p:nvSpPr>
        <p:spPr>
          <a:xfrm>
            <a:off x="3047998" y="252412"/>
            <a:ext cx="5172075" cy="120967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نبذة عن المشروع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74D59549-ECA6-486B-94CB-D323F8B205F6}"/>
              </a:ext>
            </a:extLst>
          </p:cNvPr>
          <p:cNvSpPr/>
          <p:nvPr/>
        </p:nvSpPr>
        <p:spPr>
          <a:xfrm>
            <a:off x="2019299" y="1866900"/>
            <a:ext cx="7229475" cy="413385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81ED27B-726C-4090-893D-0F242EB02A32}"/>
              </a:ext>
            </a:extLst>
          </p:cNvPr>
          <p:cNvSpPr txBox="1"/>
          <p:nvPr/>
        </p:nvSpPr>
        <p:spPr>
          <a:xfrm>
            <a:off x="2586035" y="2030432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شهر رمضان المبارك هو شهر العطاء وموسم عظيم يتنافس فيه المسلمون في البذل والعطاء أسوة برسول الله صلى الله عليه وسلم الذي كان أجود ما يكون في رمضان.</a:t>
            </a:r>
          </a:p>
          <a:p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 ويعتبر مشروع السلة الرمضانية من أهم المشاريع العينية التي تنفذها الجمعية للأسر المحتاجة والمتعففة المستفيدة من الجمعية .</a:t>
            </a:r>
          </a:p>
        </p:txBody>
      </p:sp>
    </p:spTree>
    <p:extLst>
      <p:ext uri="{BB962C8B-B14F-4D97-AF65-F5344CB8AC3E}">
        <p14:creationId xmlns:p14="http://schemas.microsoft.com/office/powerpoint/2010/main" val="76396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01EB9AB1-C9D1-4B11-8B48-01488B27B2EB}"/>
              </a:ext>
            </a:extLst>
          </p:cNvPr>
          <p:cNvSpPr/>
          <p:nvPr/>
        </p:nvSpPr>
        <p:spPr>
          <a:xfrm>
            <a:off x="3309937" y="319087"/>
            <a:ext cx="5572126" cy="115252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الهدف من المشروع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FC6F69FC-4051-4A35-A4F9-9B0B03169F86}"/>
              </a:ext>
            </a:extLst>
          </p:cNvPr>
          <p:cNvSpPr/>
          <p:nvPr/>
        </p:nvSpPr>
        <p:spPr>
          <a:xfrm>
            <a:off x="1914525" y="1909763"/>
            <a:ext cx="8362950" cy="4629150"/>
          </a:xfrm>
          <a:prstGeom prst="roundRect">
            <a:avLst>
              <a:gd name="adj" fmla="val 2201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2CFFD8F-99F6-4C8F-8007-AFA4E2EC493A}"/>
              </a:ext>
            </a:extLst>
          </p:cNvPr>
          <p:cNvSpPr txBox="1"/>
          <p:nvPr/>
        </p:nvSpPr>
        <p:spPr>
          <a:xfrm>
            <a:off x="2238375" y="2561494"/>
            <a:ext cx="8039100" cy="2858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285750" algn="r" rtl="1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رعاية الأسر الفقيرة والمحتاجة والأرامل والأيتام.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  <a:p>
            <a:pPr marL="742950" indent="-285750" algn="r" rtl="1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سد حاجة الأسر المحتاجة للمواد الغذائية 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  <a:p>
            <a:pPr marL="742950" indent="-285750" algn="r" rtl="1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مساعدة رب الأسرة أو العائل على تحمل المصروفات وأعباء المعيشة 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  <a:p>
            <a:pPr marL="742950" indent="-285750" algn="r" rtl="1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مساندة الأسر الفقيرة والوقوف معها وإشعارهم باللحمة والتكافل </a:t>
            </a:r>
            <a:r>
              <a:rPr lang="ar-SA" sz="2800" b="1" dirty="0" err="1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الإجتماعي</a:t>
            </a: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 .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  <a:p>
            <a:pPr marL="742950" indent="-285750" algn="r" rtl="1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إشراك أهل الخير في فضل الصدقة في رمضان وتبصيرهم بأحوال المحتاجين 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  <a:p>
            <a:pPr marL="742950" indent="-285750" algn="r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ecoType Naskh" panose="02010400000000000000" pitchFamily="2" charset="-78"/>
              </a:rPr>
              <a:t>التواصل بين الأغنياء والفقراء .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ecoType Naskh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914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45C47870-0D3A-4CF1-A298-B329E2EB5DCA}"/>
              </a:ext>
            </a:extLst>
          </p:cNvPr>
          <p:cNvSpPr/>
          <p:nvPr/>
        </p:nvSpPr>
        <p:spPr>
          <a:xfrm>
            <a:off x="3833811" y="523875"/>
            <a:ext cx="4524375" cy="1162050"/>
          </a:xfrm>
          <a:prstGeom prst="ellipse">
            <a:avLst/>
          </a:prstGeom>
          <a:noFill/>
          <a:ln>
            <a:solidFill>
              <a:srgbClr val="00B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وصف المشروع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8188D0E3-F342-4217-93BC-5D57D6F4E8C0}"/>
              </a:ext>
            </a:extLst>
          </p:cNvPr>
          <p:cNvSpPr/>
          <p:nvPr/>
        </p:nvSpPr>
        <p:spPr>
          <a:xfrm>
            <a:off x="2681285" y="2305050"/>
            <a:ext cx="6829425" cy="41624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8E4DE5F-99E4-468E-94A4-5A25BBB17F0B}"/>
              </a:ext>
            </a:extLst>
          </p:cNvPr>
          <p:cNvSpPr txBox="1"/>
          <p:nvPr/>
        </p:nvSpPr>
        <p:spPr>
          <a:xfrm>
            <a:off x="3047997" y="2427238"/>
            <a:ext cx="609600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نظراً لحاجة الأسر والأفراد المستفيدة من الجمعية ولتأمين لقمة العيش لهم من الإفطار والسحور خلال شهر رمضان المبارك انبثقت أهمية تنفيذ مشروع السلة الرمضانية دعما للأسر المستفيدة ( المطلقات – الأرامل – الأيتام – الأسر المحتاجة ) وشمل نطاق الجمعية كل من مركز ( سلطانة – الخالدة – الخالدية – المندفن – أسر البادية) .</a:t>
            </a:r>
          </a:p>
          <a:p>
            <a:r>
              <a:rPr lang="ar-SA" sz="32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حيث بلغ سعر السلة الرمضانية الواحدة ( 349 ) ريال فقط بعدد ( 12 ) صنف غذائي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00554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45F35C4-7DA2-4DE5-8483-0AD75D8A1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961326"/>
              </p:ext>
            </p:extLst>
          </p:nvPr>
        </p:nvGraphicFramePr>
        <p:xfrm>
          <a:off x="3066573" y="1019174"/>
          <a:ext cx="6058854" cy="2503727"/>
        </p:xfrm>
        <a:graphic>
          <a:graphicData uri="http://schemas.openxmlformats.org/drawingml/2006/table">
            <a:tbl>
              <a:tblPr rtl="1" firstRow="1" firstCol="1" bandRow="1">
                <a:tableStyleId>{2A488322-F2BA-4B5B-9748-0D474271808F}</a:tableStyleId>
              </a:tblPr>
              <a:tblGrid>
                <a:gridCol w="1937266">
                  <a:extLst>
                    <a:ext uri="{9D8B030D-6E8A-4147-A177-3AD203B41FA5}">
                      <a16:colId xmlns:a16="http://schemas.microsoft.com/office/drawing/2014/main" val="93917482"/>
                    </a:ext>
                  </a:extLst>
                </a:gridCol>
                <a:gridCol w="1187208">
                  <a:extLst>
                    <a:ext uri="{9D8B030D-6E8A-4147-A177-3AD203B41FA5}">
                      <a16:colId xmlns:a16="http://schemas.microsoft.com/office/drawing/2014/main" val="3227561535"/>
                    </a:ext>
                  </a:extLst>
                </a:gridCol>
                <a:gridCol w="1630111">
                  <a:extLst>
                    <a:ext uri="{9D8B030D-6E8A-4147-A177-3AD203B41FA5}">
                      <a16:colId xmlns:a16="http://schemas.microsoft.com/office/drawing/2014/main" val="42213354"/>
                    </a:ext>
                  </a:extLst>
                </a:gridCol>
                <a:gridCol w="1304269">
                  <a:extLst>
                    <a:ext uri="{9D8B030D-6E8A-4147-A177-3AD203B41FA5}">
                      <a16:colId xmlns:a16="http://schemas.microsoft.com/office/drawing/2014/main" val="561923208"/>
                    </a:ext>
                  </a:extLst>
                </a:gridCol>
              </a:tblGrid>
              <a:tr h="13195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الحالة</a:t>
                      </a:r>
                      <a:endParaRPr lang="en-US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effectLst/>
                        </a:rPr>
                        <a:t>عدد الأسر</a:t>
                      </a:r>
                      <a:endParaRPr lang="en-US" sz="200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effectLst/>
                        </a:rPr>
                        <a:t>عدد افراد الأسرة</a:t>
                      </a: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effectLst/>
                        </a:rPr>
                        <a:t> التكلفة</a:t>
                      </a: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3946985"/>
                  </a:ext>
                </a:extLst>
              </a:tr>
              <a:tr h="58506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effectLst/>
                        </a:rPr>
                        <a:t>أسر الايتام</a:t>
                      </a:r>
                      <a:endParaRPr lang="en-US" sz="200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8375697"/>
                  </a:ext>
                </a:extLst>
              </a:tr>
              <a:tr h="58506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>
                          <a:solidFill>
                            <a:srgbClr val="000000"/>
                          </a:solidFill>
                          <a:effectLst/>
                        </a:rPr>
                        <a:t>أسر الفقراء</a:t>
                      </a:r>
                      <a:endParaRPr lang="en-US" sz="200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38809"/>
                  </a:ext>
                </a:extLst>
              </a:tr>
              <a:tr h="58506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b="1" dirty="0">
                          <a:solidFill>
                            <a:srgbClr val="000000"/>
                          </a:solidFill>
                          <a:effectLst/>
                        </a:rPr>
                        <a:t>المطلقات والأرامل</a:t>
                      </a: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Andalus" panose="02020603050405020304" pitchFamily="18" charset="-78"/>
                        <a:ea typeface="Calibri" panose="020F050202020403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731567"/>
                  </a:ext>
                </a:extLst>
              </a:tr>
            </a:tbl>
          </a:graphicData>
        </a:graphic>
      </p:graphicFrame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25FB90C7-9934-4C63-98C1-7A9163A8B5D6}"/>
              </a:ext>
            </a:extLst>
          </p:cNvPr>
          <p:cNvSpPr/>
          <p:nvPr/>
        </p:nvSpPr>
        <p:spPr>
          <a:xfrm>
            <a:off x="2886075" y="4391024"/>
            <a:ext cx="6419850" cy="82867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التكلفة الإجمالية للمشروع </a:t>
            </a:r>
          </a:p>
        </p:txBody>
      </p:sp>
    </p:spTree>
    <p:extLst>
      <p:ext uri="{BB962C8B-B14F-4D97-AF65-F5344CB8AC3E}">
        <p14:creationId xmlns:p14="http://schemas.microsoft.com/office/powerpoint/2010/main" val="2777010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45C47870-0D3A-4CF1-A298-B329E2EB5DCA}"/>
              </a:ext>
            </a:extLst>
          </p:cNvPr>
          <p:cNvSpPr/>
          <p:nvPr/>
        </p:nvSpPr>
        <p:spPr>
          <a:xfrm>
            <a:off x="3631407" y="523874"/>
            <a:ext cx="4929186" cy="1266825"/>
          </a:xfrm>
          <a:prstGeom prst="ellipse">
            <a:avLst/>
          </a:prstGeom>
          <a:noFill/>
          <a:ln>
            <a:solidFill>
              <a:srgbClr val="00B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آلية تنفيذ المشروع 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8188D0E3-F342-4217-93BC-5D57D6F4E8C0}"/>
              </a:ext>
            </a:extLst>
          </p:cNvPr>
          <p:cNvSpPr/>
          <p:nvPr/>
        </p:nvSpPr>
        <p:spPr>
          <a:xfrm>
            <a:off x="2681285" y="2305050"/>
            <a:ext cx="6829425" cy="41624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8E4DE5F-99E4-468E-94A4-5A25BBB17F0B}"/>
              </a:ext>
            </a:extLst>
          </p:cNvPr>
          <p:cNvSpPr txBox="1"/>
          <p:nvPr/>
        </p:nvSpPr>
        <p:spPr>
          <a:xfrm>
            <a:off x="3047997" y="2427238"/>
            <a:ext cx="6096000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شراء المواد الغذائية حسب حاجة الجمعية لعدد </a:t>
            </a:r>
            <a:r>
              <a:rPr lang="ar-SA" sz="28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السلات</a:t>
            </a: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 وذلك بناء على عدد الاسر المستفيدة من البرنامج 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يستلمها موظف الجمعية بالمستودع من المؤسسة 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يتولى قسم شؤن المستفيدين صرف </a:t>
            </a:r>
            <a:r>
              <a:rPr lang="ar-SA" sz="28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السلات</a:t>
            </a: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 حسب النظام المتبع لديهم ( حسب الفئات ) بعد موافقة مجلس الإدارة 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يتم تسليم </a:t>
            </a:r>
            <a:r>
              <a:rPr lang="ar-SA" sz="2800" b="1" dirty="0" err="1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السلات</a:t>
            </a:r>
            <a:r>
              <a:rPr lang="ar-SA" sz="2800" b="1" dirty="0">
                <a:solidFill>
                  <a:schemeClr val="accent6">
                    <a:lumMod val="50000"/>
                  </a:schemeClr>
                </a:solidFill>
                <a:cs typeface="DecoType Naskh" panose="02010400000000000000" pitchFamily="2" charset="-78"/>
              </a:rPr>
              <a:t> الرمضانية للمستفيدين في المستودع بالجمعية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601764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258</Words>
  <Application>Microsoft Office PowerPoint</Application>
  <PresentationFormat>شاشة عريضة</PresentationFormat>
  <Paragraphs>28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Aldhabi</vt:lpstr>
      <vt:lpstr>Andalus</vt:lpstr>
      <vt:lpstr>Arial</vt:lpstr>
      <vt:lpstr>Calibri</vt:lpstr>
      <vt:lpstr>Calibri Light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jamaehalbar sualtan</dc:creator>
  <cp:lastModifiedBy>jamaehalbar sualtan</cp:lastModifiedBy>
  <cp:revision>7</cp:revision>
  <dcterms:created xsi:type="dcterms:W3CDTF">2021-01-24T07:08:26Z</dcterms:created>
  <dcterms:modified xsi:type="dcterms:W3CDTF">2021-01-24T08:12:19Z</dcterms:modified>
</cp:coreProperties>
</file>